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78" r:id="rId2"/>
    <p:sldId id="280" r:id="rId3"/>
    <p:sldId id="281" r:id="rId4"/>
    <p:sldId id="270" r:id="rId5"/>
    <p:sldId id="259" r:id="rId6"/>
    <p:sldId id="263" r:id="rId7"/>
    <p:sldId id="266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42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1F2-5205-4B6E-B64C-E6518A228CB3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CB77-EA01-4DAC-AA3A-4EA668F076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33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1F2-5205-4B6E-B64C-E6518A228CB3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CB77-EA01-4DAC-AA3A-4EA668F076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24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1F2-5205-4B6E-B64C-E6518A228CB3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CB77-EA01-4DAC-AA3A-4EA668F07607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527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1F2-5205-4B6E-B64C-E6518A228CB3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CB77-EA01-4DAC-AA3A-4EA668F076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65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1F2-5205-4B6E-B64C-E6518A228CB3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CB77-EA01-4DAC-AA3A-4EA668F07607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374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1F2-5205-4B6E-B64C-E6518A228CB3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CB77-EA01-4DAC-AA3A-4EA668F076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654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1F2-5205-4B6E-B64C-E6518A228CB3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CB77-EA01-4DAC-AA3A-4EA668F076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990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1F2-5205-4B6E-B64C-E6518A228CB3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CB77-EA01-4DAC-AA3A-4EA668F076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60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1F2-5205-4B6E-B64C-E6518A228CB3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CB77-EA01-4DAC-AA3A-4EA668F076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09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1F2-5205-4B6E-B64C-E6518A228CB3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CB77-EA01-4DAC-AA3A-4EA668F076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29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1F2-5205-4B6E-B64C-E6518A228CB3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CB77-EA01-4DAC-AA3A-4EA668F076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72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1F2-5205-4B6E-B64C-E6518A228CB3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CB77-EA01-4DAC-AA3A-4EA668F076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18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1F2-5205-4B6E-B64C-E6518A228CB3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CB77-EA01-4DAC-AA3A-4EA668F076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23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1F2-5205-4B6E-B64C-E6518A228CB3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CB77-EA01-4DAC-AA3A-4EA668F076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50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1F2-5205-4B6E-B64C-E6518A228CB3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CB77-EA01-4DAC-AA3A-4EA668F076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5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1F2-5205-4B6E-B64C-E6518A228CB3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CB77-EA01-4DAC-AA3A-4EA668F076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90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061F2-5205-4B6E-B64C-E6518A228CB3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82CB77-EA01-4DAC-AA3A-4EA668F076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02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26" Type="http://schemas.openxmlformats.org/officeDocument/2006/relationships/image" Target="../media/image33.jpg"/><Relationship Id="rId3" Type="http://schemas.openxmlformats.org/officeDocument/2006/relationships/image" Target="../media/image10.png"/><Relationship Id="rId21" Type="http://schemas.openxmlformats.org/officeDocument/2006/relationships/image" Target="../media/image28.gif"/><Relationship Id="rId34" Type="http://schemas.openxmlformats.org/officeDocument/2006/relationships/image" Target="../media/image41.pn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17" Type="http://schemas.openxmlformats.org/officeDocument/2006/relationships/image" Target="../media/image24.jp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29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24" Type="http://schemas.openxmlformats.org/officeDocument/2006/relationships/image" Target="../media/image31.jpg"/><Relationship Id="rId32" Type="http://schemas.openxmlformats.org/officeDocument/2006/relationships/image" Target="../media/image39.jp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jpeg"/><Relationship Id="rId31" Type="http://schemas.openxmlformats.org/officeDocument/2006/relationships/image" Target="../media/image38.png"/><Relationship Id="rId4" Type="http://schemas.openxmlformats.org/officeDocument/2006/relationships/image" Target="../media/image11.jpeg"/><Relationship Id="rId9" Type="http://schemas.openxmlformats.org/officeDocument/2006/relationships/image" Target="../media/image16.jpg"/><Relationship Id="rId14" Type="http://schemas.openxmlformats.org/officeDocument/2006/relationships/image" Target="../media/image21.jp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84895" y="2173209"/>
            <a:ext cx="10918835" cy="1581274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Situação das </a:t>
            </a:r>
            <a:r>
              <a:rPr lang="pt-BR" sz="48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IFEs</a:t>
            </a:r>
            <a:r>
              <a:rPr lang="pt-BR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br>
              <a:rPr lang="pt-BR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pt-BR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na Região Norte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29143" y="4974862"/>
            <a:ext cx="7622869" cy="1170315"/>
          </a:xfrm>
        </p:spPr>
        <p:txBody>
          <a:bodyPr>
            <a:noAutofit/>
          </a:bodyPr>
          <a:lstStyle/>
          <a:p>
            <a:r>
              <a:rPr lang="pt-BR" sz="1600" b="1" dirty="0">
                <a:solidFill>
                  <a:srgbClr val="000000"/>
                </a:solidFill>
              </a:rPr>
              <a:t>Beatriz Ronchi Teles</a:t>
            </a:r>
          </a:p>
          <a:p>
            <a:r>
              <a:rPr lang="pt-BR" sz="1600" b="1" dirty="0">
                <a:solidFill>
                  <a:srgbClr val="000000"/>
                </a:solidFill>
              </a:rPr>
              <a:t>Instituto Nacional de Pesquisas da Amazônia – INPA/MCTIC</a:t>
            </a:r>
          </a:p>
          <a:p>
            <a:r>
              <a:rPr lang="pt-BR" sz="1600" b="1" dirty="0" err="1">
                <a:solidFill>
                  <a:srgbClr val="000000"/>
                </a:solidFill>
              </a:rPr>
              <a:t>Vice-Coordenadora</a:t>
            </a:r>
            <a:r>
              <a:rPr lang="pt-BR" sz="1600" b="1" dirty="0">
                <a:solidFill>
                  <a:srgbClr val="000000"/>
                </a:solidFill>
              </a:rPr>
              <a:t> FOPROP Região Norte</a:t>
            </a:r>
          </a:p>
          <a:p>
            <a:r>
              <a:rPr lang="pt-BR" sz="1600" b="1" dirty="0">
                <a:solidFill>
                  <a:srgbClr val="000000"/>
                </a:solidFill>
              </a:rPr>
              <a:t>Belém, junho - 2019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4883" r="3011" b="3878"/>
          <a:stretch/>
        </p:blipFill>
        <p:spPr>
          <a:xfrm>
            <a:off x="578841" y="335560"/>
            <a:ext cx="1409350" cy="106540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10802575" y="357905"/>
            <a:ext cx="138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omic Sans MS" panose="030F0702030302020204" pitchFamily="66" charset="0"/>
              </a:rPr>
              <a:t>Região Norte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78844" y="617988"/>
            <a:ext cx="865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Comic Sans MS" panose="030F0702030302020204" pitchFamily="66" charset="0"/>
              </a:rPr>
              <a:t>VII Workshop CT-INFRA 2019</a:t>
            </a:r>
            <a:endParaRPr lang="pt-BR" sz="4000" dirty="0"/>
          </a:p>
        </p:txBody>
      </p:sp>
      <p:pic>
        <p:nvPicPr>
          <p:cNvPr id="8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53" y="5647051"/>
            <a:ext cx="1828804" cy="978410"/>
          </a:xfrm>
          <a:prstGeom prst="rect">
            <a:avLst/>
          </a:prstGeom>
        </p:spPr>
      </p:pic>
      <p:pic>
        <p:nvPicPr>
          <p:cNvPr id="9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01"/>
          <a:stretch/>
        </p:blipFill>
        <p:spPr>
          <a:xfrm>
            <a:off x="423387" y="5651499"/>
            <a:ext cx="1036675" cy="103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12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>
                <a:latin typeface="Comic Sans MS" panose="030F0702030302020204" pitchFamily="66" charset="0"/>
              </a:rPr>
              <a:t>VII Workshop CT-INFRA 2019</a:t>
            </a:r>
            <a:br>
              <a:rPr lang="pt-BR" sz="3200" dirty="0"/>
            </a:br>
            <a:r>
              <a:rPr lang="pt-B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Oportunidades</a:t>
            </a:r>
            <a:endParaRPr lang="pt-BR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0645" y="1972233"/>
            <a:ext cx="9260414" cy="4086869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pt-BR" sz="2000" dirty="0"/>
              <a:t>Maior integração entre os pesquisadores, grupos e núcleos de pesquisa das IES e ICT do estado e da região;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pt-BR" sz="2000" dirty="0"/>
              <a:t>Fortalecimento da internacionalização;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pt-BR" sz="2000" dirty="0"/>
              <a:t>Crescimento e consolidação de temas e linhas de pesquisa estrategicamente importantes para a região;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pt-BR" sz="2000" dirty="0"/>
              <a:t>Continuidade do </a:t>
            </a:r>
            <a:r>
              <a:rPr lang="pt-BR" sz="2000" dirty="0" err="1"/>
              <a:t>CTInfra</a:t>
            </a:r>
            <a:r>
              <a:rPr lang="pt-BR" sz="2000" dirty="0"/>
              <a:t>;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pt-BR" sz="2000" dirty="0"/>
              <a:t>Destinação de editais específicos às regiões Norte, Nordeste e Centro-Oeste, o que ajuda a mitigar as assimetrias  regionais 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q"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4883" r="3011" b="3878"/>
          <a:stretch/>
        </p:blipFill>
        <p:spPr>
          <a:xfrm>
            <a:off x="251670" y="335560"/>
            <a:ext cx="1409350" cy="106540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10802575" y="357905"/>
            <a:ext cx="138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486113"/>
                </a:solidFill>
                <a:latin typeface="Comic Sans MS" panose="030F0702030302020204" pitchFamily="66" charset="0"/>
              </a:rPr>
              <a:t>Região Norte</a:t>
            </a:r>
          </a:p>
        </p:txBody>
      </p:sp>
      <p:pic>
        <p:nvPicPr>
          <p:cNvPr id="6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01"/>
          <a:stretch/>
        </p:blipFill>
        <p:spPr>
          <a:xfrm>
            <a:off x="677292" y="5603875"/>
            <a:ext cx="1084395" cy="108223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53" y="5647051"/>
            <a:ext cx="1828804" cy="9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5209" y="40042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Comic Sans MS" panose="030F0702030302020204" pitchFamily="66" charset="0"/>
              </a:rPr>
              <a:t>VII Workshop CT-INFRA 2019</a:t>
            </a:r>
            <a:br>
              <a:rPr lang="pt-BR" sz="3200" dirty="0"/>
            </a:br>
            <a:r>
              <a:rPr lang="pt-BR" sz="28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Encaminhamentos Regionais </a:t>
            </a:r>
            <a:endParaRPr lang="pt-BR" sz="3600" b="1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5959" y="2033587"/>
            <a:ext cx="8596668" cy="3315352"/>
          </a:xfrm>
        </p:spPr>
        <p:txBody>
          <a:bodyPr>
            <a:norm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charset="2"/>
              <a:buChar char="u"/>
            </a:pPr>
            <a:r>
              <a:rPr lang="pt-BR" sz="2000" b="1" dirty="0">
                <a:solidFill>
                  <a:schemeClr val="tx2"/>
                </a:solidFill>
              </a:rPr>
              <a:t>Manter as iniciativas </a:t>
            </a:r>
            <a:r>
              <a:rPr lang="pt-BR" sz="2000" dirty="0">
                <a:solidFill>
                  <a:schemeClr val="tx2"/>
                </a:solidFill>
              </a:rPr>
              <a:t>para manutenção preventiva e corretiva das infraestrutura instalada;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charset="2"/>
              <a:buChar char="u"/>
            </a:pPr>
            <a:r>
              <a:rPr lang="pt-BR" sz="2000" dirty="0">
                <a:solidFill>
                  <a:schemeClr val="tx2"/>
                </a:solidFill>
              </a:rPr>
              <a:t>Ampliar a infraestrutura de pesquisa e pós-graduação para </a:t>
            </a:r>
            <a:r>
              <a:rPr lang="pt-BR" sz="2000" b="1" dirty="0">
                <a:solidFill>
                  <a:schemeClr val="tx2"/>
                </a:solidFill>
              </a:rPr>
              <a:t>diminuir as assimetrias regionais</a:t>
            </a:r>
            <a:r>
              <a:rPr lang="pt-BR" sz="2000" dirty="0">
                <a:solidFill>
                  <a:schemeClr val="tx2"/>
                </a:solidFill>
              </a:rPr>
              <a:t>;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charset="2"/>
              <a:buChar char="u"/>
            </a:pPr>
            <a:r>
              <a:rPr lang="pt-BR" sz="2000" b="1" dirty="0">
                <a:solidFill>
                  <a:schemeClr val="tx2"/>
                </a:solidFill>
              </a:rPr>
              <a:t>Incentivar editais </a:t>
            </a:r>
            <a:r>
              <a:rPr lang="pt-BR" sz="2000" dirty="0">
                <a:solidFill>
                  <a:schemeClr val="tx2"/>
                </a:solidFill>
              </a:rPr>
              <a:t>de parcerias das Regiões para inovação e atração de empresas;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charset="2"/>
              <a:buChar char="u"/>
            </a:pPr>
            <a:r>
              <a:rPr lang="pt-BR" sz="2000" b="1" dirty="0">
                <a:solidFill>
                  <a:schemeClr val="tx2"/>
                </a:solidFill>
              </a:rPr>
              <a:t>Desburocratizar</a:t>
            </a:r>
            <a:r>
              <a:rPr lang="pt-BR" sz="2000" dirty="0">
                <a:solidFill>
                  <a:schemeClr val="tx2"/>
                </a:solidFill>
              </a:rPr>
              <a:t> os processos para agilizar o repasse dos recursos dos projetos aprovados pela FINEP liberando as parcelas devidas.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4883" r="3011" b="3878"/>
          <a:stretch/>
        </p:blipFill>
        <p:spPr>
          <a:xfrm>
            <a:off x="251670" y="335560"/>
            <a:ext cx="1409350" cy="106540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10802575" y="357905"/>
            <a:ext cx="138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486113"/>
                </a:solidFill>
                <a:latin typeface="Comic Sans MS" panose="030F0702030302020204" pitchFamily="66" charset="0"/>
              </a:rPr>
              <a:t>Região Norte</a:t>
            </a:r>
          </a:p>
        </p:txBody>
      </p:sp>
      <p:pic>
        <p:nvPicPr>
          <p:cNvPr id="6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01"/>
          <a:stretch/>
        </p:blipFill>
        <p:spPr>
          <a:xfrm>
            <a:off x="677292" y="5603875"/>
            <a:ext cx="1084395" cy="108223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53" y="5647051"/>
            <a:ext cx="1828804" cy="9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0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Espaço Reservado para Conteúdo 3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8" y="219816"/>
            <a:ext cx="1036320" cy="1036320"/>
          </a:xfr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631" y="4070905"/>
            <a:ext cx="1754627" cy="567673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01" y="219817"/>
            <a:ext cx="1040238" cy="1040238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09" y="219816"/>
            <a:ext cx="1039068" cy="1039068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43" y="219816"/>
            <a:ext cx="849443" cy="1036320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4" t="12179" r="25031" b="12659"/>
          <a:stretch/>
        </p:blipFill>
        <p:spPr>
          <a:xfrm>
            <a:off x="7529729" y="217470"/>
            <a:ext cx="1325461" cy="1038666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7" r="17197"/>
          <a:stretch/>
        </p:blipFill>
        <p:spPr>
          <a:xfrm>
            <a:off x="9115033" y="271553"/>
            <a:ext cx="1224794" cy="1031872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4" y="1494493"/>
            <a:ext cx="1686186" cy="910412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545" y="2789220"/>
            <a:ext cx="1424782" cy="921536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96" y="1494493"/>
            <a:ext cx="1293557" cy="903276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b="23454"/>
          <a:stretch/>
        </p:blipFill>
        <p:spPr>
          <a:xfrm>
            <a:off x="3532813" y="1494493"/>
            <a:ext cx="1742813" cy="921536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0" b="16391"/>
          <a:stretch/>
        </p:blipFill>
        <p:spPr>
          <a:xfrm>
            <a:off x="5425144" y="1494493"/>
            <a:ext cx="1656083" cy="914400"/>
          </a:xfrm>
          <a:prstGeom prst="rect">
            <a:avLst/>
          </a:prstGeom>
        </p:spPr>
      </p:pic>
      <p:pic>
        <p:nvPicPr>
          <p:cNvPr id="54" name="Imagem 5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19147" r="14798" b="23768"/>
          <a:stretch/>
        </p:blipFill>
        <p:spPr>
          <a:xfrm>
            <a:off x="85428" y="2550254"/>
            <a:ext cx="2088859" cy="906010"/>
          </a:xfrm>
          <a:prstGeom prst="rect">
            <a:avLst/>
          </a:prstGeom>
        </p:spPr>
      </p:pic>
      <p:pic>
        <p:nvPicPr>
          <p:cNvPr id="55" name="Imagem 5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5" b="37032"/>
          <a:stretch/>
        </p:blipFill>
        <p:spPr>
          <a:xfrm>
            <a:off x="8855190" y="1483369"/>
            <a:ext cx="2602992" cy="932660"/>
          </a:xfrm>
          <a:prstGeom prst="rect">
            <a:avLst/>
          </a:prstGeom>
        </p:spPr>
      </p:pic>
      <p:pic>
        <p:nvPicPr>
          <p:cNvPr id="88" name="Imagem 8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45" y="1483369"/>
            <a:ext cx="1435845" cy="914400"/>
          </a:xfrm>
          <a:prstGeom prst="rect">
            <a:avLst/>
          </a:prstGeom>
        </p:spPr>
      </p:pic>
      <p:pic>
        <p:nvPicPr>
          <p:cNvPr id="89" name="Imagem 8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395" y="2550254"/>
            <a:ext cx="2049824" cy="906010"/>
          </a:xfrm>
          <a:prstGeom prst="rect">
            <a:avLst/>
          </a:prstGeom>
        </p:spPr>
      </p:pic>
      <p:pic>
        <p:nvPicPr>
          <p:cNvPr id="90" name="Imagem 8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3" t="17214" r="11981" b="11126"/>
          <a:stretch/>
        </p:blipFill>
        <p:spPr>
          <a:xfrm>
            <a:off x="4449569" y="2550254"/>
            <a:ext cx="1555879" cy="906010"/>
          </a:xfrm>
          <a:prstGeom prst="rect">
            <a:avLst/>
          </a:prstGeom>
        </p:spPr>
      </p:pic>
      <p:pic>
        <p:nvPicPr>
          <p:cNvPr id="91" name="Imagem 9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48" y="2550254"/>
            <a:ext cx="1422742" cy="998415"/>
          </a:xfrm>
          <a:prstGeom prst="rect">
            <a:avLst/>
          </a:prstGeom>
        </p:spPr>
      </p:pic>
      <p:pic>
        <p:nvPicPr>
          <p:cNvPr id="92" name="Imagem 9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663" y="2550253"/>
            <a:ext cx="1422742" cy="998415"/>
          </a:xfrm>
          <a:prstGeom prst="rect">
            <a:avLst/>
          </a:prstGeom>
        </p:spPr>
      </p:pic>
      <p:pic>
        <p:nvPicPr>
          <p:cNvPr id="93" name="Imagem 9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89" y="458012"/>
            <a:ext cx="1674697" cy="671119"/>
          </a:xfrm>
          <a:prstGeom prst="rect">
            <a:avLst/>
          </a:prstGeom>
        </p:spPr>
      </p:pic>
      <p:pic>
        <p:nvPicPr>
          <p:cNvPr id="94" name="Imagem 9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6" y="3833185"/>
            <a:ext cx="2092127" cy="801612"/>
          </a:xfrm>
          <a:prstGeom prst="rect">
            <a:avLst/>
          </a:prstGeom>
        </p:spPr>
      </p:pic>
      <p:pic>
        <p:nvPicPr>
          <p:cNvPr id="95" name="Imagem 9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37" y="3666356"/>
            <a:ext cx="1348326" cy="951145"/>
          </a:xfrm>
          <a:prstGeom prst="rect">
            <a:avLst/>
          </a:prstGeom>
        </p:spPr>
      </p:pic>
      <p:pic>
        <p:nvPicPr>
          <p:cNvPr id="96" name="Imagem 9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94" y="3746373"/>
            <a:ext cx="2001114" cy="1048584"/>
          </a:xfrm>
          <a:prstGeom prst="rect">
            <a:avLst/>
          </a:prstGeom>
        </p:spPr>
      </p:pic>
      <p:pic>
        <p:nvPicPr>
          <p:cNvPr id="97" name="Imagem 9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t="9009" r="9254" b="10101"/>
          <a:stretch/>
        </p:blipFill>
        <p:spPr>
          <a:xfrm>
            <a:off x="6394087" y="3768903"/>
            <a:ext cx="993834" cy="1166233"/>
          </a:xfrm>
          <a:prstGeom prst="rect">
            <a:avLst/>
          </a:prstGeom>
        </p:spPr>
      </p:pic>
      <p:pic>
        <p:nvPicPr>
          <p:cNvPr id="98" name="Imagem 97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9" t="7137" r="8343" b="7192"/>
          <a:stretch/>
        </p:blipFill>
        <p:spPr>
          <a:xfrm>
            <a:off x="7663695" y="3957891"/>
            <a:ext cx="1945197" cy="794936"/>
          </a:xfrm>
          <a:prstGeom prst="rect">
            <a:avLst/>
          </a:prstGeom>
        </p:spPr>
      </p:pic>
      <p:pic>
        <p:nvPicPr>
          <p:cNvPr id="99" name="Imagem 98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2" b="11558"/>
          <a:stretch/>
        </p:blipFill>
        <p:spPr>
          <a:xfrm>
            <a:off x="9523387" y="5085272"/>
            <a:ext cx="2257914" cy="580436"/>
          </a:xfrm>
          <a:prstGeom prst="rect">
            <a:avLst/>
          </a:prstGeom>
        </p:spPr>
      </p:pic>
      <p:pic>
        <p:nvPicPr>
          <p:cNvPr id="100" name="Imagem 9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3" y="4722544"/>
            <a:ext cx="1451063" cy="1088297"/>
          </a:xfrm>
          <a:prstGeom prst="rect">
            <a:avLst/>
          </a:prstGeom>
        </p:spPr>
      </p:pic>
      <p:pic>
        <p:nvPicPr>
          <p:cNvPr id="101" name="Imagem 100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" b="5406"/>
          <a:stretch/>
        </p:blipFill>
        <p:spPr>
          <a:xfrm>
            <a:off x="540957" y="5679985"/>
            <a:ext cx="919665" cy="1073943"/>
          </a:xfrm>
          <a:prstGeom prst="rect">
            <a:avLst/>
          </a:prstGeom>
        </p:spPr>
      </p:pic>
      <p:pic>
        <p:nvPicPr>
          <p:cNvPr id="102" name="Imagem 101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t="7729" r="14445" b="6148"/>
          <a:stretch/>
        </p:blipFill>
        <p:spPr>
          <a:xfrm>
            <a:off x="2543105" y="4659195"/>
            <a:ext cx="940786" cy="1158707"/>
          </a:xfrm>
          <a:prstGeom prst="rect">
            <a:avLst/>
          </a:prstGeom>
        </p:spPr>
      </p:pic>
      <p:pic>
        <p:nvPicPr>
          <p:cNvPr id="103" name="Imagem 10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97" y="4897575"/>
            <a:ext cx="844771" cy="913266"/>
          </a:xfrm>
          <a:prstGeom prst="rect">
            <a:avLst/>
          </a:prstGeom>
        </p:spPr>
      </p:pic>
      <p:pic>
        <p:nvPicPr>
          <p:cNvPr id="104" name="Imagem 10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08" y="5810841"/>
            <a:ext cx="1527357" cy="927728"/>
          </a:xfrm>
          <a:prstGeom prst="rect">
            <a:avLst/>
          </a:prstGeom>
        </p:spPr>
      </p:pic>
      <p:pic>
        <p:nvPicPr>
          <p:cNvPr id="105" name="Imagem 10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61" y="4836142"/>
            <a:ext cx="1371044" cy="906998"/>
          </a:xfrm>
          <a:prstGeom prst="rect">
            <a:avLst/>
          </a:prstGeom>
        </p:spPr>
      </p:pic>
      <p:pic>
        <p:nvPicPr>
          <p:cNvPr id="106" name="Imagem 10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36" y="4957842"/>
            <a:ext cx="2164668" cy="761963"/>
          </a:xfrm>
          <a:prstGeom prst="rect">
            <a:avLst/>
          </a:prstGeom>
        </p:spPr>
      </p:pic>
      <p:pic>
        <p:nvPicPr>
          <p:cNvPr id="107" name="Imagem 106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3" b="26993"/>
          <a:stretch/>
        </p:blipFill>
        <p:spPr>
          <a:xfrm>
            <a:off x="7231823" y="5932055"/>
            <a:ext cx="1619250" cy="745066"/>
          </a:xfrm>
          <a:prstGeom prst="rect">
            <a:avLst/>
          </a:prstGeom>
        </p:spPr>
      </p:pic>
      <p:pic>
        <p:nvPicPr>
          <p:cNvPr id="108" name="Imagem 10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27" y="5933839"/>
            <a:ext cx="1983142" cy="85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7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084" y="609600"/>
            <a:ext cx="8419042" cy="13208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Comic Sans MS" panose="030F0702030302020204" pitchFamily="66" charset="0"/>
              </a:rPr>
              <a:t>VII Workshop CT-INFRA 2019</a:t>
            </a:r>
            <a:br>
              <a:rPr lang="pt-BR" sz="3200" b="1" dirty="0">
                <a:latin typeface="Comic Sans MS" panose="030F0702030302020204" pitchFamily="66" charset="0"/>
              </a:rPr>
            </a:br>
            <a:r>
              <a:rPr lang="pt-BR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Principais entraves</a:t>
            </a:r>
            <a:endParaRPr lang="en-US" sz="2700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4883" r="3011" b="3878"/>
          <a:stretch/>
        </p:blipFill>
        <p:spPr>
          <a:xfrm>
            <a:off x="251670" y="335560"/>
            <a:ext cx="1409350" cy="106540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10802575" y="357905"/>
            <a:ext cx="138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486113"/>
                </a:solidFill>
                <a:latin typeface="Comic Sans MS" panose="030F0702030302020204" pitchFamily="66" charset="0"/>
              </a:rPr>
              <a:t>Região Norte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501" y="2427098"/>
            <a:ext cx="89852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charset="2"/>
              <a:buChar char="q"/>
            </a:pPr>
            <a:r>
              <a:rPr lang="pt-BR" sz="2400" dirty="0"/>
              <a:t>Demora na liberação das parcelas;</a:t>
            </a:r>
          </a:p>
          <a:p>
            <a:pPr marL="342900" indent="-342900" algn="just">
              <a:buFont typeface="Wingdings" charset="2"/>
              <a:buChar char="q"/>
            </a:pPr>
            <a:endParaRPr lang="pt-BR" sz="2400" dirty="0"/>
          </a:p>
          <a:p>
            <a:pPr marL="342900" indent="-342900" algn="just">
              <a:buFont typeface="Wingdings" charset="2"/>
              <a:buChar char="q"/>
            </a:pPr>
            <a:r>
              <a:rPr lang="pt-BR" sz="2400" dirty="0"/>
              <a:t>Descontinuidade das ações estratégicas;</a:t>
            </a:r>
          </a:p>
          <a:p>
            <a:pPr marL="342900" indent="-342900" algn="just">
              <a:buFont typeface="Wingdings" charset="2"/>
              <a:buChar char="q"/>
            </a:pPr>
            <a:endParaRPr lang="pt-BR" sz="2400" dirty="0"/>
          </a:p>
          <a:p>
            <a:pPr marL="342900" indent="-342900" algn="just">
              <a:buFont typeface="Wingdings" charset="2"/>
              <a:buChar char="q"/>
            </a:pPr>
            <a:r>
              <a:rPr lang="pt-BR" sz="2400" dirty="0"/>
              <a:t>Dificuldade de contrapartida institucional;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Wingdings" charset="2"/>
              <a:buChar char="q"/>
            </a:pPr>
            <a:r>
              <a:rPr lang="pt-BR" sz="2400" dirty="0"/>
              <a:t>Problemas com as </a:t>
            </a:r>
            <a:r>
              <a:rPr lang="pt-BR" sz="2400" dirty="0" err="1"/>
              <a:t>FAPs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1662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66725"/>
            <a:ext cx="8596668" cy="1320800"/>
          </a:xfrm>
        </p:spPr>
        <p:txBody>
          <a:bodyPr/>
          <a:lstStyle/>
          <a:p>
            <a:pPr algn="ctr"/>
            <a:r>
              <a:rPr lang="pt-BR" b="1" dirty="0">
                <a:latin typeface="Comic Sans MS" panose="030F0702030302020204" pitchFamily="66" charset="0"/>
              </a:rPr>
              <a:t>VII Workshop CT-INFRA 2019</a:t>
            </a:r>
            <a:br>
              <a:rPr lang="pt-BR" sz="4000" b="1" dirty="0">
                <a:latin typeface="Comic Sans MS" panose="030F0702030302020204" pitchFamily="66" charset="0"/>
              </a:rPr>
            </a:br>
            <a:r>
              <a:rPr lang="pt-B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Pontos Fortes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76710"/>
            <a:ext cx="9419166" cy="462270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pt-BR" sz="4200" dirty="0"/>
              <a:t>Uma das poucas financiadoras de infraestrutura de pesquisa do país que financia equipamentos de médio e grande portes e obras;</a:t>
            </a:r>
          </a:p>
          <a:p>
            <a:pPr>
              <a:lnSpc>
                <a:spcPct val="120000"/>
              </a:lnSpc>
            </a:pPr>
            <a:r>
              <a:rPr lang="pt-BR" sz="4200" dirty="0"/>
              <a:t>Não exige contrapartida financeira das IFES;</a:t>
            </a:r>
          </a:p>
          <a:p>
            <a:pPr>
              <a:lnSpc>
                <a:spcPct val="120000"/>
              </a:lnSpc>
            </a:pPr>
            <a:r>
              <a:rPr lang="pt-BR" sz="4200" dirty="0"/>
              <a:t>Reserva de percentual obrigatoriamente destinado às regiões N/Ne/CO, o que contribui para a redução das assimetrias regionais;</a:t>
            </a:r>
          </a:p>
          <a:p>
            <a:pPr>
              <a:lnSpc>
                <a:spcPct val="120000"/>
              </a:lnSpc>
            </a:pPr>
            <a:r>
              <a:rPr lang="pt-BR" sz="4200" dirty="0"/>
              <a:t>Contribui para a interiorização das IFES, uma vez que possibilita o investimento em </a:t>
            </a:r>
            <a:r>
              <a:rPr lang="pt-BR" sz="4200" i="1" dirty="0"/>
              <a:t>campi </a:t>
            </a:r>
            <a:r>
              <a:rPr lang="pt-BR" sz="4200" dirty="0"/>
              <a:t>não consolidados;</a:t>
            </a:r>
          </a:p>
          <a:p>
            <a:pPr>
              <a:lnSpc>
                <a:spcPct val="120000"/>
              </a:lnSpc>
            </a:pPr>
            <a:r>
              <a:rPr lang="pt-BR" sz="4200" dirty="0"/>
              <a:t>Proporciona condições para aumento de produção científica em revistas de estrato superior.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5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584" y="32385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Comic Sans MS" panose="030F0702030302020204" pitchFamily="66" charset="0"/>
              </a:rPr>
              <a:t>VII Workshop CT-INFRA 2019</a:t>
            </a:r>
            <a:br>
              <a:rPr lang="pt-BR" sz="3600" b="1" dirty="0">
                <a:latin typeface="Comic Sans MS" panose="030F0702030302020204" pitchFamily="66" charset="0"/>
              </a:rPr>
            </a:br>
            <a:r>
              <a:rPr lang="pt-B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Pontos Fortes</a:t>
            </a:r>
            <a:endParaRPr lang="pt-BR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8259" y="1729162"/>
            <a:ext cx="9022291" cy="4459286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buFont typeface="Wingdings" charset="2"/>
              <a:buChar char="q"/>
            </a:pPr>
            <a:r>
              <a:rPr lang="pt-BR" sz="1900" dirty="0"/>
              <a:t>Aquisição de equipamentos de médio e grande porte promovendo a cultura de implantação de laboratórios multiusuários;</a:t>
            </a:r>
          </a:p>
          <a:p>
            <a:pPr algn="just">
              <a:spcBef>
                <a:spcPts val="1200"/>
              </a:spcBef>
              <a:buFont typeface="Wingdings" charset="2"/>
              <a:buChar char="q"/>
            </a:pPr>
            <a:r>
              <a:rPr lang="pt-BR" sz="1900" dirty="0"/>
              <a:t>Modernização, fortalecimento e consolidação das infraestrutura de pesquisa e inovação das Universidades e Institutos de Pesquisas;;</a:t>
            </a:r>
          </a:p>
          <a:p>
            <a:pPr algn="just">
              <a:spcBef>
                <a:spcPts val="1200"/>
              </a:spcBef>
              <a:buFont typeface="Wingdings" charset="2"/>
              <a:buChar char="q"/>
            </a:pPr>
            <a:r>
              <a:rPr lang="pt-BR" sz="1900" dirty="0"/>
              <a:t>Incentivo à articulação entre pesquisadores, estimulando a formação de relações </a:t>
            </a:r>
            <a:r>
              <a:rPr lang="pt-BR" sz="1900" dirty="0" err="1"/>
              <a:t>multi</a:t>
            </a:r>
            <a:r>
              <a:rPr lang="pt-BR" sz="1900" dirty="0"/>
              <a:t> e interdisciplinares;</a:t>
            </a:r>
          </a:p>
          <a:p>
            <a:pPr algn="just">
              <a:spcBef>
                <a:spcPts val="1200"/>
              </a:spcBef>
              <a:buFont typeface="Wingdings" charset="2"/>
              <a:buChar char="q"/>
            </a:pPr>
            <a:r>
              <a:rPr lang="pt-BR" sz="1900" dirty="0">
                <a:solidFill>
                  <a:srgbClr val="2C3C43"/>
                </a:solidFill>
              </a:rPr>
              <a:t>Consolidação dos Programas de Pós-Graduação </a:t>
            </a:r>
            <a:r>
              <a:rPr lang="pt-BR" sz="1900" dirty="0"/>
              <a:t>proporcionando aumento das notas dos Programas de Pós-graduação na CAPES.</a:t>
            </a:r>
          </a:p>
          <a:p>
            <a:pPr algn="just">
              <a:spcBef>
                <a:spcPts val="1200"/>
              </a:spcBef>
              <a:buFont typeface="Wingdings" charset="2"/>
              <a:buChar char="q"/>
            </a:pPr>
            <a:r>
              <a:rPr lang="pt-BR" sz="1900" dirty="0">
                <a:solidFill>
                  <a:srgbClr val="2C3C43"/>
                </a:solidFill>
              </a:rPr>
              <a:t>Criação de Infraestrutura para internacionalização das IFES e </a:t>
            </a:r>
            <a:r>
              <a:rPr lang="pt-BR" sz="1900" dirty="0" err="1">
                <a:solidFill>
                  <a:srgbClr val="2C3C43"/>
                </a:solidFill>
              </a:rPr>
              <a:t>ICTs</a:t>
            </a:r>
            <a:r>
              <a:rPr lang="pt-BR" sz="1900" dirty="0">
                <a:solidFill>
                  <a:srgbClr val="2C3C43"/>
                </a:solidFill>
              </a:rPr>
              <a:t>:</a:t>
            </a:r>
          </a:p>
          <a:p>
            <a:pPr algn="just">
              <a:lnSpc>
                <a:spcPct val="160000"/>
              </a:lnSpc>
              <a:buFont typeface="Wingdings" charset="2"/>
              <a:buChar char="q"/>
            </a:pPr>
            <a:endParaRPr lang="pt-BR" sz="2900" dirty="0"/>
          </a:p>
          <a:p>
            <a:pPr algn="just">
              <a:lnSpc>
                <a:spcPct val="160000"/>
              </a:lnSpc>
              <a:buFont typeface="Wingdings" charset="2"/>
              <a:buChar char="q"/>
            </a:pPr>
            <a:endParaRPr lang="pt-BR" dirty="0">
              <a:solidFill>
                <a:srgbClr val="2C3C43"/>
              </a:solidFill>
            </a:endParaRP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4883" r="3011" b="3878"/>
          <a:stretch/>
        </p:blipFill>
        <p:spPr>
          <a:xfrm>
            <a:off x="251670" y="335560"/>
            <a:ext cx="1409350" cy="106540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10802575" y="357905"/>
            <a:ext cx="138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486113"/>
                </a:solidFill>
                <a:latin typeface="Comic Sans MS" panose="030F0702030302020204" pitchFamily="66" charset="0"/>
              </a:rPr>
              <a:t>Região Norte</a:t>
            </a:r>
          </a:p>
        </p:txBody>
      </p:sp>
      <p:pic>
        <p:nvPicPr>
          <p:cNvPr id="6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01"/>
          <a:stretch/>
        </p:blipFill>
        <p:spPr>
          <a:xfrm>
            <a:off x="423387" y="5651499"/>
            <a:ext cx="1036675" cy="103461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53" y="5647051"/>
            <a:ext cx="1828804" cy="9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4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0084" y="37763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Comic Sans MS" panose="030F0702030302020204" pitchFamily="66" charset="0"/>
              </a:rPr>
              <a:t>VII Workshop CT-INFRA 2019</a:t>
            </a:r>
            <a:br>
              <a:rPr lang="pt-BR" sz="3200" dirty="0"/>
            </a:br>
            <a:r>
              <a:rPr lang="pt-B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Pontos Fortes</a:t>
            </a:r>
            <a:endParaRPr lang="pt-BR" sz="3200" b="1" dirty="0">
              <a:latin typeface="Comic Sans MS" panose="030F0702030302020204" pitchFamily="66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284163" y="1225988"/>
            <a:ext cx="10515600" cy="554894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Laboratórios e equipamentos</a:t>
            </a:r>
          </a:p>
        </p:txBody>
      </p:sp>
      <p:pic>
        <p:nvPicPr>
          <p:cNvPr id="3" name="Content Placeholder 2" descr="Sistema de qPCR-UFMT.jpg.pdf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10700" r="15394" b="18554"/>
          <a:stretch/>
        </p:blipFill>
        <p:spPr>
          <a:xfrm>
            <a:off x="611547" y="2743899"/>
            <a:ext cx="1752600" cy="2535062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4883" r="3011" b="3878"/>
          <a:stretch/>
        </p:blipFill>
        <p:spPr>
          <a:xfrm>
            <a:off x="251670" y="335560"/>
            <a:ext cx="1409350" cy="106540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10802575" y="357905"/>
            <a:ext cx="138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486113"/>
                </a:solidFill>
                <a:latin typeface="Comic Sans MS" panose="030F0702030302020204" pitchFamily="66" charset="0"/>
              </a:rPr>
              <a:t>Região Norte</a:t>
            </a:r>
          </a:p>
        </p:txBody>
      </p:sp>
      <p:pic>
        <p:nvPicPr>
          <p:cNvPr id="9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53" y="5647051"/>
            <a:ext cx="1828804" cy="978410"/>
          </a:xfrm>
          <a:prstGeom prst="rect">
            <a:avLst/>
          </a:prstGeom>
        </p:spPr>
      </p:pic>
      <p:pic>
        <p:nvPicPr>
          <p:cNvPr id="10" name="Imagem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01"/>
          <a:stretch/>
        </p:blipFill>
        <p:spPr>
          <a:xfrm>
            <a:off x="423387" y="5651499"/>
            <a:ext cx="1036675" cy="1034613"/>
          </a:xfrm>
          <a:prstGeom prst="rect">
            <a:avLst/>
          </a:prstGeom>
        </p:spPr>
      </p:pic>
      <p:pic>
        <p:nvPicPr>
          <p:cNvPr id="12" name="Content Placeholder 11" descr="Equipamento Raman-UFMT.jpg.pdf"/>
          <p:cNvPicPr>
            <a:picLocks noGrp="1" noChangeAspect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2" b="22092"/>
          <a:stretch>
            <a:fillRect/>
          </a:stretch>
        </p:blipFill>
        <p:spPr>
          <a:xfrm>
            <a:off x="2644989" y="3854823"/>
            <a:ext cx="2778657" cy="1793235"/>
          </a:xfrm>
        </p:spPr>
      </p:pic>
      <p:pic>
        <p:nvPicPr>
          <p:cNvPr id="13" name="Picture 12" descr="CAB UFMT interno.jpg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8866" y="1567774"/>
            <a:ext cx="1708904" cy="2517831"/>
          </a:xfrm>
          <a:prstGeom prst="rect">
            <a:avLst/>
          </a:prstGeom>
          <a:scene3d>
            <a:camera prst="obliqueBottomLeft"/>
            <a:lightRig rig="threePt" dir="t"/>
          </a:scene3d>
        </p:spPr>
      </p:pic>
      <p:pic>
        <p:nvPicPr>
          <p:cNvPr id="11" name="Imagem 6">
            <a:extLst>
              <a:ext uri="{FF2B5EF4-FFF2-40B4-BE49-F238E27FC236}">
                <a16:creationId xmlns:a16="http://schemas.microsoft.com/office/drawing/2014/main" id="{3F5FED25-06C2-4E80-94AE-221B381D8C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9176" y="1950645"/>
            <a:ext cx="3287016" cy="1778221"/>
          </a:xfrm>
          <a:prstGeom prst="rect">
            <a:avLst/>
          </a:prstGeom>
        </p:spPr>
      </p:pic>
      <p:pic>
        <p:nvPicPr>
          <p:cNvPr id="14" name="Espaço Reservado para Conteúdo 4">
            <a:extLst>
              <a:ext uri="{FF2B5EF4-FFF2-40B4-BE49-F238E27FC236}">
                <a16:creationId xmlns:a16="http://schemas.microsoft.com/office/drawing/2014/main" id="{6A2940D6-6B5A-4A6E-9F92-D7C696DAD2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824" y="3809125"/>
            <a:ext cx="2485201" cy="186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4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0209" y="609600"/>
            <a:ext cx="8596668" cy="1320800"/>
          </a:xfrm>
        </p:spPr>
        <p:txBody>
          <a:bodyPr/>
          <a:lstStyle/>
          <a:p>
            <a:pPr algn="ctr"/>
            <a:r>
              <a:rPr lang="pt-BR" sz="3200" b="1" dirty="0">
                <a:latin typeface="Comic Sans MS" panose="030F0702030302020204" pitchFamily="66" charset="0"/>
              </a:rPr>
              <a:t>VII Workshop CT-INFRA 2019</a:t>
            </a:r>
            <a:br>
              <a:rPr lang="pt-BR" sz="3200" dirty="0"/>
            </a:br>
            <a:r>
              <a:rPr lang="pt-B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Pontos Fracos</a:t>
            </a:r>
            <a:endParaRPr lang="pt-B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7834" y="2205217"/>
            <a:ext cx="9247342" cy="46199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pt-BR" sz="2000" dirty="0"/>
              <a:t>Demora na liberação dos recursos que afeta negativamente o poder de compra;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pt-BR" sz="2000" dirty="0"/>
              <a:t>Necessidade de adequação orçamentária dos itens constantes do convênio;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pt-BR" sz="2000" dirty="0"/>
              <a:t>Demora na análise dos pedidos (alteração de item, propostas de repactuação)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pt-BR" sz="2000" dirty="0"/>
              <a:t>Falta de periodicidade (calendário de publicação das chamadas);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4883" r="3011" b="3878"/>
          <a:stretch/>
        </p:blipFill>
        <p:spPr>
          <a:xfrm>
            <a:off x="251670" y="335560"/>
            <a:ext cx="1409350" cy="106540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10802575" y="357905"/>
            <a:ext cx="138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486113"/>
                </a:solidFill>
                <a:latin typeface="Comic Sans MS" panose="030F0702030302020204" pitchFamily="66" charset="0"/>
              </a:rPr>
              <a:t>Região Norte</a:t>
            </a:r>
          </a:p>
        </p:txBody>
      </p:sp>
      <p:pic>
        <p:nvPicPr>
          <p:cNvPr id="6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53" y="5647051"/>
            <a:ext cx="1828804" cy="978410"/>
          </a:xfrm>
          <a:prstGeom prst="rect">
            <a:avLst/>
          </a:prstGeom>
        </p:spPr>
      </p:pic>
      <p:pic>
        <p:nvPicPr>
          <p:cNvPr id="7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01"/>
          <a:stretch/>
        </p:blipFill>
        <p:spPr>
          <a:xfrm>
            <a:off x="423387" y="5651499"/>
            <a:ext cx="1036675" cy="103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3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88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Comic Sans MS" panose="030F0702030302020204" pitchFamily="66" charset="0"/>
              </a:rPr>
              <a:t>VII Workshop CT-INFRA 2019</a:t>
            </a:r>
            <a:br>
              <a:rPr lang="pt-BR" sz="3200" b="1" dirty="0">
                <a:latin typeface="Comic Sans MS" panose="030F0702030302020204" pitchFamily="66" charset="0"/>
              </a:rPr>
            </a:br>
            <a:r>
              <a:rPr lang="pt-B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Pontos Fracos</a:t>
            </a:r>
            <a:endParaRPr lang="pt-BR" sz="3200" dirty="0">
              <a:latin typeface="Comic Sans MS" panose="030F0702030302020204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2747" y="1891651"/>
            <a:ext cx="9153960" cy="389058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2"/>
              <a:buChar char="q"/>
            </a:pPr>
            <a:r>
              <a:rPr lang="pt-BR" sz="2000" dirty="0">
                <a:solidFill>
                  <a:schemeClr val="tx1"/>
                </a:solidFill>
              </a:rPr>
              <a:t>Aprovação parcial dos recursos, </a:t>
            </a:r>
            <a:r>
              <a:rPr lang="pt-BR" sz="2000" dirty="0"/>
              <a:t>implicando em nova elaboração de projetos e busca de complementação financeira;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2"/>
              <a:buChar char="q"/>
            </a:pPr>
            <a:r>
              <a:rPr lang="pt-BR" sz="2000" dirty="0"/>
              <a:t>A grande maioria dos projetos apoiados pela FINEP são aprovados em um percentual muito inferior ao solicitado na proposta original.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2"/>
              <a:buChar char="q"/>
            </a:pPr>
            <a:r>
              <a:rPr lang="pt-BR" sz="2000" dirty="0"/>
              <a:t>Limitações do sistema </a:t>
            </a:r>
            <a:r>
              <a:rPr lang="pt-BR" sz="2000" dirty="0">
                <a:solidFill>
                  <a:schemeClr val="tx1"/>
                </a:solidFill>
              </a:rPr>
              <a:t>PORTAL DO CLIENTE</a:t>
            </a:r>
            <a:r>
              <a:rPr lang="pt-BR" sz="2000" dirty="0"/>
              <a:t>: Encaminhar notificações para as instituições e realizar treinamento para os técnicos, etc.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2"/>
              <a:buChar char="q"/>
            </a:pPr>
            <a:r>
              <a:rPr lang="pt-BR" sz="2000" dirty="0"/>
              <a:t>Portal do Cliente subutilizado (poderia servir como canal ativo de comunicação das ocorrências relacionadas ao convênio, para todos os autorizados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2"/>
              <a:buChar char="q"/>
            </a:pPr>
            <a:endParaRPr lang="pt-BR" sz="2000" dirty="0"/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2"/>
              <a:buChar char="q"/>
            </a:pPr>
            <a:endParaRPr lang="pt-BR" sz="2000" dirty="0"/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4883" r="3011" b="3878"/>
          <a:stretch/>
        </p:blipFill>
        <p:spPr>
          <a:xfrm>
            <a:off x="251670" y="335560"/>
            <a:ext cx="1409350" cy="106540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10802575" y="357905"/>
            <a:ext cx="138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486113"/>
                </a:solidFill>
                <a:latin typeface="Comic Sans MS" panose="030F0702030302020204" pitchFamily="66" charset="0"/>
              </a:rPr>
              <a:t>Região Norte</a:t>
            </a:r>
          </a:p>
        </p:txBody>
      </p:sp>
      <p:pic>
        <p:nvPicPr>
          <p:cNvPr id="6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01"/>
          <a:stretch/>
        </p:blipFill>
        <p:spPr>
          <a:xfrm>
            <a:off x="423387" y="5651499"/>
            <a:ext cx="1036675" cy="103461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53" y="5647051"/>
            <a:ext cx="1828804" cy="9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3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8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Comic Sans MS" panose="030F0702030302020204" pitchFamily="66" charset="0"/>
              </a:rPr>
              <a:t>VII Workshop CT-INFRA 2019</a:t>
            </a:r>
            <a:br>
              <a:rPr lang="pt-BR" sz="3200" dirty="0"/>
            </a:br>
            <a:r>
              <a:rPr lang="pt-B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Pontos Fracos</a:t>
            </a:r>
            <a:endParaRPr lang="pt-BR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329607"/>
            <a:ext cx="8596668" cy="2600977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Demora no desembolso de parcelas dificultando  o planejamento de execução das metas;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Dificuldades na aquisição de equipamentos importados devido à grande variação cambial;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Demora na avaliação/aprovação de pedidos de remanejamentos;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4883" r="3011" b="3878"/>
          <a:stretch/>
        </p:blipFill>
        <p:spPr>
          <a:xfrm>
            <a:off x="251670" y="335560"/>
            <a:ext cx="1409350" cy="10654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01"/>
          <a:stretch/>
        </p:blipFill>
        <p:spPr>
          <a:xfrm>
            <a:off x="677292" y="5603875"/>
            <a:ext cx="1084395" cy="1082238"/>
          </a:xfrm>
          <a:prstGeom prst="rect">
            <a:avLst/>
          </a:prstGeom>
        </p:spPr>
      </p:pic>
      <p:sp>
        <p:nvSpPr>
          <p:cNvPr id="8" name="CaixaDeTexto 4"/>
          <p:cNvSpPr txBox="1"/>
          <p:nvPr/>
        </p:nvSpPr>
        <p:spPr>
          <a:xfrm>
            <a:off x="10802575" y="357905"/>
            <a:ext cx="138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486113"/>
                </a:solidFill>
                <a:latin typeface="Comic Sans MS" panose="030F0702030302020204" pitchFamily="66" charset="0"/>
              </a:rPr>
              <a:t>Região Norte</a:t>
            </a:r>
          </a:p>
        </p:txBody>
      </p:sp>
      <p:pic>
        <p:nvPicPr>
          <p:cNvPr id="10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53" y="5647051"/>
            <a:ext cx="1828804" cy="9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3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08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Comic Sans MS" panose="030F0702030302020204" pitchFamily="66" charset="0"/>
              </a:rPr>
              <a:t>VII Workshop CT-INFRA 2019</a:t>
            </a:r>
            <a:br>
              <a:rPr lang="pt-BR" sz="3200" dirty="0"/>
            </a:br>
            <a:r>
              <a:rPr lang="pt-BR" sz="2800" b="1" dirty="0">
                <a:solidFill>
                  <a:srgbClr val="FF6600"/>
                </a:solidFill>
                <a:latin typeface="Comic Sans MS" panose="030F0702030302020204" pitchFamily="66" charset="0"/>
              </a:rPr>
              <a:t>Ameaças</a:t>
            </a:r>
            <a:endParaRPr lang="pt-BR" sz="3200" b="1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45974"/>
            <a:ext cx="8596668" cy="38807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pt-BR" sz="2000" dirty="0"/>
              <a:t>Contingenciamento de recursos (do Ministério, da Finep e da IES);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pt-BR" sz="2000" dirty="0"/>
              <a:t>Incapacidade para a conclusão de obras ou serviços pelas IES;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pt-BR" sz="2000" dirty="0"/>
              <a:t>Desvalorização da moeda nacional, ocasionando perda do poder de compra;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pt-BR" sz="2000" dirty="0"/>
              <a:t>Alteração da vinculação dos Fundos Setoriais (inclusive de origem das receitas);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pt-BR" sz="2000" dirty="0"/>
              <a:t>Extinção de Fundo Setorial (qualquer um);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pt-BR" sz="2000" dirty="0"/>
              <a:t>Alteração na legislação sobre o tema;</a:t>
            </a:r>
          </a:p>
          <a:p>
            <a:pPr marL="342900" lvl="1" indent="-342900" algn="just">
              <a:spcBef>
                <a:spcPts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pt-BR" sz="2000" dirty="0"/>
              <a:t>Descontinuidade do Programa CT-INFRA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4883" r="3011" b="3878"/>
          <a:stretch/>
        </p:blipFill>
        <p:spPr>
          <a:xfrm>
            <a:off x="251670" y="335560"/>
            <a:ext cx="1409350" cy="106540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10802575" y="357905"/>
            <a:ext cx="138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486113"/>
                </a:solidFill>
                <a:latin typeface="Comic Sans MS" panose="030F0702030302020204" pitchFamily="66" charset="0"/>
              </a:rPr>
              <a:t>Região Norte</a:t>
            </a:r>
          </a:p>
        </p:txBody>
      </p:sp>
      <p:pic>
        <p:nvPicPr>
          <p:cNvPr id="6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53" y="5647051"/>
            <a:ext cx="1828804" cy="978410"/>
          </a:xfrm>
          <a:prstGeom prst="rect">
            <a:avLst/>
          </a:prstGeom>
        </p:spPr>
      </p:pic>
      <p:pic>
        <p:nvPicPr>
          <p:cNvPr id="7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01"/>
          <a:stretch/>
        </p:blipFill>
        <p:spPr>
          <a:xfrm>
            <a:off x="677292" y="5603875"/>
            <a:ext cx="1084395" cy="108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875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1335</TotalTime>
  <Words>622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Comic Sans MS</vt:lpstr>
      <vt:lpstr>Trebuchet MS</vt:lpstr>
      <vt:lpstr>Wingdings</vt:lpstr>
      <vt:lpstr>Wingdings 3</vt:lpstr>
      <vt:lpstr>Facetado</vt:lpstr>
      <vt:lpstr>Situação das IFEs  na Região Norte</vt:lpstr>
      <vt:lpstr>VII Workshop CT-INFRA 2019 Principais entraves</vt:lpstr>
      <vt:lpstr>VII Workshop CT-INFRA 2019 Pontos Fortes</vt:lpstr>
      <vt:lpstr>VII Workshop CT-INFRA 2019 Pontos Fortes</vt:lpstr>
      <vt:lpstr>VII Workshop CT-INFRA 2019 Pontos Fortes</vt:lpstr>
      <vt:lpstr>VII Workshop CT-INFRA 2019 Pontos Fracos</vt:lpstr>
      <vt:lpstr>VII Workshop CT-INFRA 2019 Pontos Fracos</vt:lpstr>
      <vt:lpstr>VII Workshop CT-INFRA 2019 Pontos Fracos</vt:lpstr>
      <vt:lpstr>VII Workshop CT-INFRA 2019 Ameaças</vt:lpstr>
      <vt:lpstr>VII Workshop CT-INFRA 2019 Oportunidades</vt:lpstr>
      <vt:lpstr>VII Workshop CT-INFRA 2019 Encaminhamentos Regionais </vt:lpstr>
      <vt:lpstr>Apresentação do PowerPoint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Beatriz</dc:creator>
  <cp:lastModifiedBy>Windows User</cp:lastModifiedBy>
  <cp:revision>96</cp:revision>
  <dcterms:created xsi:type="dcterms:W3CDTF">2019-06-05T14:46:49Z</dcterms:created>
  <dcterms:modified xsi:type="dcterms:W3CDTF">2019-06-11T16:08:50Z</dcterms:modified>
</cp:coreProperties>
</file>